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C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XinyueZ" TargetMode="External"/><Relationship Id="rId4" Type="http://schemas.openxmlformats.org/officeDocument/2006/relationships/image" Target="../media/image2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XinyueZ/pma" TargetMode="External"/><Relationship Id="rId4" Type="http://schemas.openxmlformats.org/officeDocument/2006/relationships/image" Target="../media/image12.png"/><Relationship Id="rId5" Type="http://schemas.openxmlformats.org/officeDocument/2006/relationships/hyperlink" Target="https://github.com/XinyueZ" TargetMode="External"/><Relationship Id="rId6" Type="http://schemas.openxmlformats.org/officeDocument/2006/relationships/image" Target="../media/image19.png"/><Relationship Id="rId7" Type="http://schemas.openxmlformats.org/officeDocument/2006/relationships/hyperlink" Target="https://twitter.com/ChrisXYZhao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10.png"/><Relationship Id="rId7" Type="http://schemas.openxmlformats.org/officeDocument/2006/relationships/image" Target="../media/image18.png"/><Relationship Id="rId8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en.wikipedia.org/wiki/Breadth-first_search" TargetMode="External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Progressive Mobile Application</a:t>
            </a:r>
          </a:p>
        </p:txBody>
      </p:sp>
      <p:sp>
        <p:nvSpPr>
          <p:cNvPr id="86" name="Shape 86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CN"/>
              <a:t>PMA, an ever responsible mobile-app concept</a:t>
            </a:r>
          </a:p>
        </p:txBody>
      </p:sp>
      <p:pic>
        <p:nvPicPr>
          <p:cNvPr id="87" name="Shape 8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66425" y="4935424"/>
            <a:ext cx="277574" cy="20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390404" cy="4876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8276" y="93125"/>
            <a:ext cx="1725875" cy="292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Shape 168"/>
          <p:cNvSpPr txBox="1"/>
          <p:nvPr/>
        </p:nvSpPr>
        <p:spPr>
          <a:xfrm>
            <a:off x="4104800" y="3022375"/>
            <a:ext cx="54657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C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select(x) := f(Local(), Empty-Case(), Error-handling(), Remote())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Network</a:t>
            </a:r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App knows changes of network-status.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App knows little different features for online and offline(inc. airplane).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App knows every http-request, ie. feeds update.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App knows error-cases and handle them with payload.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App knows how to </a:t>
            </a:r>
            <a:r>
              <a:rPr b="1" lang="zh-CN"/>
              <a:t>reload </a:t>
            </a:r>
            <a:r>
              <a:rPr lang="zh-CN"/>
              <a:t>data.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zh-CN"/>
              <a:t>… ...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575" y="152400"/>
            <a:ext cx="2408674" cy="457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0650" y="152400"/>
            <a:ext cx="2355325" cy="457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1" name="Shape 181"/>
          <p:cNvCxnSpPr>
            <a:endCxn id="180" idx="1"/>
          </p:cNvCxnSpPr>
          <p:nvPr/>
        </p:nvCxnSpPr>
        <p:spPr>
          <a:xfrm>
            <a:off x="2977350" y="2441538"/>
            <a:ext cx="255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82" name="Shape 182"/>
          <p:cNvSpPr txBox="1"/>
          <p:nvPr/>
        </p:nvSpPr>
        <p:spPr>
          <a:xfrm>
            <a:off x="3585500" y="1963475"/>
            <a:ext cx="11097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3G, 4G, H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UX, avoid blocking, keep smooth</a:t>
            </a:r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Refresh bubble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zh-CN"/>
              <a:t>Notification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No Toast,  l</a:t>
            </a:r>
            <a:r>
              <a:rPr lang="zh-CN"/>
              <a:t>ess Dialog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zh-CN"/>
              <a:t>More </a:t>
            </a:r>
            <a:r>
              <a:rPr lang="zh-CN"/>
              <a:t>Snackbar(Android) </a:t>
            </a:r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800" y="2316988"/>
            <a:ext cx="2486476" cy="10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/>
          <p:nvPr/>
        </p:nvSpPr>
        <p:spPr>
          <a:xfrm>
            <a:off x="768325" y="1227175"/>
            <a:ext cx="2251500" cy="853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" name="Shape 191"/>
          <p:cNvSpPr txBox="1"/>
          <p:nvPr/>
        </p:nvSpPr>
        <p:spPr>
          <a:xfrm>
            <a:off x="3713575" y="1295575"/>
            <a:ext cx="61467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Update background and foreground showing local data(payload)</a:t>
            </a:r>
          </a:p>
        </p:txBody>
      </p:sp>
      <p:cxnSp>
        <p:nvCxnSpPr>
          <p:cNvPr id="192" name="Shape 192"/>
          <p:cNvCxnSpPr>
            <a:stCxn id="190" idx="3"/>
            <a:endCxn id="191" idx="1"/>
          </p:cNvCxnSpPr>
          <p:nvPr/>
        </p:nvCxnSpPr>
        <p:spPr>
          <a:xfrm>
            <a:off x="3019825" y="1654075"/>
            <a:ext cx="69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193" name="Shape 1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5373" y="3360075"/>
            <a:ext cx="2781801" cy="120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Checklist of PMA(prio+)</a:t>
            </a:r>
            <a:br>
              <a:rPr lang="zh-CN"/>
            </a:br>
          </a:p>
        </p:txBody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Avoid having Large area blank plus endless progress bar.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Avoiding showing empty-state or no-data messages.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....more chances to reload data....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....avoid a huge different between offline, online, airplane-mode ....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….Payload-Data....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….</a:t>
            </a:r>
            <a:r>
              <a:rPr lang="zh-CN"/>
              <a:t>maintainable </a:t>
            </a:r>
            <a:r>
              <a:rPr lang="zh-CN"/>
              <a:t>codes, </a:t>
            </a:r>
            <a:r>
              <a:rPr lang="zh-CN"/>
              <a:t>readability first....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1875" y="595125"/>
            <a:ext cx="5491924" cy="4548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Who need PMA</a:t>
            </a:r>
          </a:p>
        </p:txBody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zh-CN"/>
              <a:t>No limit, some apps recommend:</a:t>
            </a:r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News -- more underway, train, subway etc.</a:t>
            </a:r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Fashion -- photos, medias, in shop, store</a:t>
            </a:r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Instant-Message(IM) -- continuous</a:t>
            </a:r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zh-CN"/>
              <a:t>Social-Network(SN) -- underway &amp; continuous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Final</a:t>
            </a:r>
          </a:p>
        </p:txBody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311700" y="1017800"/>
            <a:ext cx="8520600" cy="3551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zh-CN" sz="2400"/>
              <a:t>“no empty, short loading”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Thanks</a:t>
            </a:r>
          </a:p>
        </p:txBody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770550" y="1238600"/>
            <a:ext cx="6365400" cy="509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CN"/>
              <a:t>Home Page(</a:t>
            </a:r>
            <a:r>
              <a:rPr lang="zh-CN"/>
              <a:t>paper’s working </a:t>
            </a:r>
            <a:r>
              <a:rPr lang="zh-CN"/>
              <a:t>in progress + ppt): </a:t>
            </a:r>
            <a:r>
              <a:rPr lang="zh-CN" u="sng">
                <a:solidFill>
                  <a:schemeClr val="hlink"/>
                </a:solidFill>
                <a:hlinkClick r:id="rId3"/>
              </a:rPr>
              <a:t>https://github.com/XinyueZ/pma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23" name="Shape 2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968775"/>
            <a:ext cx="1403301" cy="70165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Shape 224"/>
          <p:cNvSpPr txBox="1"/>
          <p:nvPr/>
        </p:nvSpPr>
        <p:spPr>
          <a:xfrm>
            <a:off x="1341125" y="2161050"/>
            <a:ext cx="2519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u="sng">
                <a:solidFill>
                  <a:schemeClr val="hlink"/>
                </a:solidFill>
                <a:hlinkClick r:id="rId5"/>
              </a:rPr>
              <a:t>XinyueZ</a:t>
            </a:r>
          </a:p>
        </p:txBody>
      </p:sp>
      <p:pic>
        <p:nvPicPr>
          <p:cNvPr id="225" name="Shape 2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1150" y="2670426"/>
            <a:ext cx="964395" cy="26725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Shape 226"/>
          <p:cNvSpPr txBox="1"/>
          <p:nvPr/>
        </p:nvSpPr>
        <p:spPr>
          <a:xfrm>
            <a:off x="1341125" y="2670400"/>
            <a:ext cx="17394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u="sng">
                <a:solidFill>
                  <a:schemeClr val="hlink"/>
                </a:solidFill>
                <a:hlinkClick r:id="rId7"/>
              </a:rPr>
              <a:t>@ChrisXYZhao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So s</a:t>
            </a:r>
            <a:r>
              <a:rPr lang="zh-CN"/>
              <a:t>ad, </a:t>
            </a:r>
            <a:r>
              <a:rPr lang="zh-CN"/>
              <a:t>Bad UX without WiFi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229875"/>
            <a:ext cx="1739200" cy="3091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0900" y="1229875"/>
            <a:ext cx="1739200" cy="3091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0099" y="1229875"/>
            <a:ext cx="1739200" cy="3091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4725" y="2369800"/>
            <a:ext cx="1517575" cy="15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20475" y="2369800"/>
            <a:ext cx="1594250" cy="158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20475" y="1224175"/>
            <a:ext cx="3111826" cy="114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Problems to general mobile-apps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App should provide information continuously, </a:t>
            </a:r>
            <a:r>
              <a:rPr b="1" lang="zh-CN"/>
              <a:t>but not all</a:t>
            </a:r>
            <a:r>
              <a:rPr lang="zh-CN"/>
              <a:t>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App runs with network nicely, however…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In codes you see too many data-sources, different ways requesting data.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No solution for cases, i.e. offline, 3G~2G, airplane-mode etc.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What we need of our apps</a:t>
            </a:r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9875"/>
            <a:ext cx="3046475" cy="171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5050" y="1229875"/>
            <a:ext cx="3097250" cy="1715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Shape 114"/>
          <p:cNvCxnSpPr>
            <a:stCxn id="112" idx="3"/>
            <a:endCxn id="113" idx="1"/>
          </p:cNvCxnSpPr>
          <p:nvPr/>
        </p:nvCxnSpPr>
        <p:spPr>
          <a:xfrm>
            <a:off x="3358175" y="2087575"/>
            <a:ext cx="23769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5" name="Shape 115"/>
          <p:cNvSpPr txBox="1"/>
          <p:nvPr/>
        </p:nvSpPr>
        <p:spPr>
          <a:xfrm>
            <a:off x="2251450" y="3543800"/>
            <a:ext cx="4681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zh-CN"/>
              <a:t>stable, </a:t>
            </a:r>
            <a:r>
              <a:rPr lang="zh-CN"/>
              <a:t>clear, correct handling, transparent c</a:t>
            </a:r>
            <a:r>
              <a:rPr lang="zh-CN"/>
              <a:t>ircumstances, maintainable</a:t>
            </a:r>
            <a:br>
              <a:rPr lang="zh-CN"/>
            </a:b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Progressive App</a:t>
            </a:r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ln cap="flat" cmpd="sng" w="9525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Progressive Web App(PWA) ← Just great, I’m one of fans.</a:t>
            </a:r>
          </a:p>
          <a:p>
            <a:pPr indent="-2984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mbria"/>
            </a:pPr>
            <a:r>
              <a:rPr lang="zh-CN" sz="11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Reliable - Load instantly and never show the downasaur, even in uncertain network conditions.</a:t>
            </a:r>
          </a:p>
          <a:p>
            <a:pPr indent="-2984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mbria"/>
            </a:pPr>
            <a:r>
              <a:rPr lang="zh-CN" sz="11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Fast - Respond quickly to user interactions with silky smooth animations and no janky scrolling.</a:t>
            </a:r>
          </a:p>
          <a:p>
            <a:pPr indent="-2984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mbria"/>
            </a:pPr>
            <a:r>
              <a:rPr lang="zh-CN" sz="11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Engaging - Feel like a natural app on the device, with an immersive user experience.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zh-CN"/>
              <a:t>Progressive Mobile App(PMA) ← </a:t>
            </a:r>
            <a:r>
              <a:rPr b="1" lang="zh-CN"/>
              <a:t>Our topic</a:t>
            </a:r>
            <a:br>
              <a:rPr lang="zh-CN"/>
            </a:b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Foundation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Database on device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Data flow being Single &amp; Unitary, either local-only or remote-only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Algorithm for select data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Network context sensitive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More payload on device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More chances for reload-data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zh-CN"/>
              <a:t>Save all http-requests local, remove after reponses return or </a:t>
            </a:r>
            <a:br>
              <a:rPr lang="zh-CN"/>
            </a:br>
            <a:r>
              <a:rPr lang="zh-CN"/>
              <a:t>invalid(Just request)</a:t>
            </a:r>
          </a:p>
        </p:txBody>
      </p:sp>
      <p:sp>
        <p:nvSpPr>
          <p:cNvPr id="128" name="Shape 128"/>
          <p:cNvSpPr/>
          <p:nvPr/>
        </p:nvSpPr>
        <p:spPr>
          <a:xfrm>
            <a:off x="736300" y="1301875"/>
            <a:ext cx="6765600" cy="1195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736300" y="2539775"/>
            <a:ext cx="6765600" cy="2029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7558300" y="1899475"/>
            <a:ext cx="50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31" name="Shape 131"/>
          <p:cNvSpPr txBox="1"/>
          <p:nvPr/>
        </p:nvSpPr>
        <p:spPr>
          <a:xfrm>
            <a:off x="8116300" y="1718125"/>
            <a:ext cx="828900" cy="36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Data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8116300" y="3137375"/>
            <a:ext cx="1027800" cy="36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CN"/>
              <a:t>Network</a:t>
            </a:r>
          </a:p>
        </p:txBody>
      </p:sp>
      <p:cxnSp>
        <p:nvCxnSpPr>
          <p:cNvPr id="133" name="Shape 133"/>
          <p:cNvCxnSpPr/>
          <p:nvPr/>
        </p:nvCxnSpPr>
        <p:spPr>
          <a:xfrm>
            <a:off x="7530100" y="3318725"/>
            <a:ext cx="55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Data</a:t>
            </a:r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Local first or. Local only(select data)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Payload for every app-version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zh-CN"/>
              <a:t>Encapsulate</a:t>
            </a:r>
            <a:r>
              <a:rPr lang="zh-CN"/>
              <a:t> </a:t>
            </a:r>
            <a:r>
              <a:rPr lang="zh-CN"/>
              <a:t>bizz-logical</a:t>
            </a:r>
            <a:r>
              <a:rPr lang="zh-CN"/>
              <a:t> with local data(</a:t>
            </a:r>
            <a:r>
              <a:rPr lang="zh-CN"/>
              <a:t>Single &amp; Unitary)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650" y="1932988"/>
            <a:ext cx="2349900" cy="98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1676450" y="1949525"/>
            <a:ext cx="692700" cy="672300"/>
          </a:xfrm>
          <a:prstGeom prst="flowChartConnector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6212" y="564650"/>
            <a:ext cx="2088676" cy="372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6450" y="852750"/>
            <a:ext cx="2088676" cy="37260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" name="Shape 148"/>
          <p:cNvCxnSpPr>
            <a:stCxn id="144" idx="3"/>
            <a:endCxn id="146" idx="1"/>
          </p:cNvCxnSpPr>
          <p:nvPr/>
        </p:nvCxnSpPr>
        <p:spPr>
          <a:xfrm>
            <a:off x="3075550" y="2427700"/>
            <a:ext cx="135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49" name="Shape 149"/>
          <p:cNvSpPr txBox="1"/>
          <p:nvPr/>
        </p:nvSpPr>
        <p:spPr>
          <a:xfrm>
            <a:off x="725650" y="341450"/>
            <a:ext cx="37668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sz="3000"/>
              <a:t>App start, showing data from local or payload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8067375" y="0"/>
            <a:ext cx="1024500" cy="6831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Cloud</a:t>
            </a:r>
          </a:p>
        </p:txBody>
      </p:sp>
      <p:cxnSp>
        <p:nvCxnSpPr>
          <p:cNvPr id="151" name="Shape 151"/>
          <p:cNvCxnSpPr>
            <a:stCxn id="146" idx="0"/>
            <a:endCxn id="150" idx="0"/>
          </p:cNvCxnSpPr>
          <p:nvPr/>
        </p:nvCxnSpPr>
        <p:spPr>
          <a:xfrm rot="-5400000">
            <a:off x="6659000" y="-847000"/>
            <a:ext cx="223200" cy="26001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2" name="Shape 152"/>
          <p:cNvCxnSpPr>
            <a:stCxn id="147" idx="0"/>
            <a:endCxn id="150" idx="4"/>
          </p:cNvCxnSpPr>
          <p:nvPr/>
        </p:nvCxnSpPr>
        <p:spPr>
          <a:xfrm rot="-5400000">
            <a:off x="7951388" y="437850"/>
            <a:ext cx="84300" cy="745500"/>
          </a:xfrm>
          <a:prstGeom prst="curvedConnector3">
            <a:avLst>
              <a:gd fmla="val 3872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3" name="Shape 153"/>
          <p:cNvCxnSpPr>
            <a:stCxn id="146" idx="2"/>
            <a:endCxn id="147" idx="2"/>
          </p:cNvCxnSpPr>
          <p:nvPr/>
        </p:nvCxnSpPr>
        <p:spPr>
          <a:xfrm flipH="1" rot="-5400000">
            <a:off x="6401600" y="3359700"/>
            <a:ext cx="288000" cy="2150100"/>
          </a:xfrm>
          <a:prstGeom prst="curvedConnector3">
            <a:avLst>
              <a:gd fmla="val 182715" name="adj1"/>
            </a:avLst>
          </a:prstGeom>
          <a:noFill/>
          <a:ln cap="flat" cmpd="sng" w="38100">
            <a:solidFill>
              <a:srgbClr val="38761D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54" name="Shape 154"/>
          <p:cNvSpPr txBox="1"/>
          <p:nvPr/>
        </p:nvSpPr>
        <p:spPr>
          <a:xfrm>
            <a:off x="3606300" y="4439200"/>
            <a:ext cx="19314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Play with local data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Select data with AI 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017800"/>
            <a:ext cx="8520600" cy="355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sz="2400"/>
              <a:t>Inspired by </a:t>
            </a:r>
            <a:r>
              <a:rPr lang="zh-CN" sz="2400" u="sng">
                <a:solidFill>
                  <a:schemeClr val="hlink"/>
                </a:solidFill>
                <a:hlinkClick r:id="rId3"/>
              </a:rPr>
              <a:t>Breadth-first search (BFS)</a:t>
            </a:r>
            <a:r>
              <a:rPr lang="zh-CN" sz="2400"/>
              <a:t>, </a:t>
            </a:r>
            <a:br>
              <a:rPr lang="zh-CN" sz="2400"/>
            </a:br>
            <a:r>
              <a:rPr lang="zh-CN" sz="2400"/>
              <a:t>top-bottom-left-right &gt;= Lv3</a:t>
            </a:r>
          </a:p>
          <a:p>
            <a:pPr indent="-31750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select(x) := f(Local(), Empty-Case(), Error-handling(), Remote(), </a:t>
            </a:r>
            <a:r>
              <a:rPr lang="zh-CN">
                <a:solidFill>
                  <a:srgbClr val="0000FF"/>
                </a:solidFill>
              </a:rPr>
              <a:t>Cache(), File()... ...</a:t>
            </a:r>
            <a:r>
              <a:rPr lang="zh-CN"/>
              <a:t>)</a:t>
            </a:r>
          </a:p>
          <a:p>
            <a:pPr indent="-3810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sz="2400"/>
              <a:t>Neural Networks, deep learning</a:t>
            </a:r>
          </a:p>
          <a:p>
            <a:pPr indent="-317500" lvl="1" marL="91440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zh-CN"/>
              <a:t>select(x) :=  f(Remote()</a:t>
            </a:r>
            <a:r>
              <a:rPr lang="zh-CN"/>
              <a:t> + Local()+ </a:t>
            </a:r>
            <a:r>
              <a:rPr lang="zh-CN"/>
              <a:t>Empty-Case() + Error-handling() + </a:t>
            </a:r>
            <a:r>
              <a:rPr lang="zh-CN">
                <a:solidFill>
                  <a:srgbClr val="0000FF"/>
                </a:solidFill>
              </a:rPr>
              <a:t>Cache() + File()... ...</a:t>
            </a:r>
            <a:r>
              <a:rPr lang="zh-CN"/>
              <a:t>)</a:t>
            </a:r>
          </a:p>
        </p:txBody>
      </p:sp>
      <p:pic>
        <p:nvPicPr>
          <p:cNvPr id="161" name="Shape 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8998" y="1100773"/>
            <a:ext cx="1426400" cy="133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